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56" r:id="rId2"/>
    <p:sldId id="302" r:id="rId3"/>
    <p:sldId id="286" r:id="rId4"/>
    <p:sldId id="287" r:id="rId5"/>
    <p:sldId id="288" r:id="rId6"/>
    <p:sldId id="289" r:id="rId7"/>
    <p:sldId id="301" r:id="rId8"/>
    <p:sldId id="290" r:id="rId9"/>
  </p:sldIdLst>
  <p:sldSz cx="9144000" cy="6858000" type="screen4x3"/>
  <p:notesSz cx="6669088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3" autoAdjust="0"/>
    <p:restoredTop sz="94713" autoAdjust="0"/>
  </p:normalViewPr>
  <p:slideViewPr>
    <p:cSldViewPr>
      <p:cViewPr>
        <p:scale>
          <a:sx n="100" d="100"/>
          <a:sy n="100" d="100"/>
        </p:scale>
        <p:origin x="-25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58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6221E02-25CB-4963-84BC-0813985E7D90}" type="datetimeFigureOut">
              <a:rPr lang="pl-PL" smtClean="0"/>
              <a:pPr/>
              <a:t>2015-06-03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2015-06-03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2015-06-03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2015-06-03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2015-06-03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2015-06-03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2015-06-03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2015-06-03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6221E02-25CB-4963-84BC-0813985E7D90}" type="datetimeFigureOut">
              <a:rPr lang="pl-PL" smtClean="0"/>
              <a:pPr/>
              <a:t>2015-06-03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2015-06-03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2015-06-03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6221E02-25CB-4963-84BC-0813985E7D90}" type="datetimeFigureOut">
              <a:rPr lang="pl-PL" smtClean="0"/>
              <a:pPr/>
              <a:t>2015-06-03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dissolv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3861048"/>
            <a:ext cx="7772400" cy="2016224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/>
            <a:r>
              <a:rPr lang="pl-PL" sz="72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GMINA</a:t>
            </a:r>
            <a:br>
              <a:rPr lang="pl-PL" sz="72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pl-PL" sz="72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KOZIENICE</a:t>
            </a:r>
            <a:endParaRPr lang="pl-PL" sz="72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260648"/>
            <a:ext cx="2304256" cy="79258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7" name="Obraz 6" descr="Fot. Jakub Bebelsk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908720"/>
            <a:ext cx="7451725" cy="27400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 txBox="1">
            <a:spLocks/>
          </p:cNvSpPr>
          <p:nvPr/>
        </p:nvSpPr>
        <p:spPr>
          <a:xfrm>
            <a:off x="1907704" y="332656"/>
            <a:ext cx="7844408" cy="72008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vert="horz" anchor="b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OFERTA INWESTYCYJNA</a:t>
            </a:r>
            <a:endParaRPr kumimoji="0" lang="pl-PL" sz="4400" b="1" i="0" u="none" strike="noStrike" kern="1200" cap="none" spc="0" normalizeH="0" baseline="0" noProof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42844" y="928670"/>
            <a:ext cx="8358246" cy="4962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pl-PL" sz="500" b="1" u="sng" dirty="0" smtClean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pl-PL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Oferta nr 1:</a:t>
            </a:r>
          </a:p>
          <a:p>
            <a:pPr>
              <a:lnSpc>
                <a:spcPct val="150000"/>
              </a:lnSpc>
            </a:pPr>
            <a: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Teren pod zabudowę - usługi </a:t>
            </a:r>
            <a:b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nieuciążliwe, produkcja przemysłowa: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Położenie: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Kozienice, ul. Wiślana,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Powierzchnia: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33,4983 ha,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Własność: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Skarb Państwa – grunt przeznaczony</a:t>
            </a:r>
            <a:b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     do sprzedaży. Studium uwarunkowań </a:t>
            </a:r>
            <a:b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     i kierunków zagospodarowania </a:t>
            </a:r>
            <a:b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     przestrzennego w przygotowaniu.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Orientacyjna cena gruntu: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do negocjacji,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Infrastruktura: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pełna infrastruktura </a:t>
            </a:r>
          </a:p>
          <a:p>
            <a:pPr>
              <a:lnSpc>
                <a:spcPct val="150000"/>
              </a:lnSpc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            zlokalizowana jest w pasie drogowym,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Przeznaczenie: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sport i rekreacja, działalność przemysłowa, obiekty produkcyjne, </a:t>
            </a:r>
            <a:b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            składy, magazyny, hurtownie bądź </a:t>
            </a:r>
            <a:r>
              <a:rPr lang="pl-PL" sz="1400" b="1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usługi nieuciążliwe.</a:t>
            </a:r>
            <a:endParaRPr lang="pl-PL" sz="1400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285860"/>
            <a:ext cx="3143272" cy="3533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251520" y="1196752"/>
            <a:ext cx="8280920" cy="499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Oferta nr 2: </a:t>
            </a:r>
          </a:p>
          <a:p>
            <a:pPr>
              <a:lnSpc>
                <a:spcPct val="150000"/>
              </a:lnSpc>
            </a:pPr>
            <a: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Budowa hotelu na terenie Ośrodka Rekreacji </a:t>
            </a:r>
            <a:b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 Turystyki </a:t>
            </a:r>
            <a:r>
              <a:rPr lang="pl-PL" sz="1700" b="1" u="sng" dirty="0" err="1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KCRiS</a:t>
            </a:r>
            <a: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w Kozienicach: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Położenie: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Kozienice, ul. </a:t>
            </a:r>
            <a:r>
              <a:rPr lang="pl-PL" sz="1400" b="1" dirty="0" err="1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Zdziczów</a:t>
            </a:r>
            <a:endParaRPr lang="pl-PL" sz="1400" b="1" dirty="0" smtClean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Powierzchnia: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7 248 </a:t>
            </a:r>
            <a:r>
              <a:rPr lang="pl-PL" sz="1400" b="1" dirty="0" err="1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m²</a:t>
            </a:r>
            <a:endParaRPr lang="pl-PL" sz="1400" b="1" dirty="0" smtClean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Własność: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Gmina Kozienice,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Orientacyjna cena gruntu: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do negocjacji,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Infrastruktura: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kompletne wyposażenie </a:t>
            </a:r>
            <a:b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             infrastrukturalne,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Przeznaczenie: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funkcja rekreacyjno-sportowa </a:t>
            </a:r>
            <a:b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             z bazą noclegową i gastronomiczną.</a:t>
            </a:r>
          </a:p>
          <a:p>
            <a:endParaRPr lang="pl-PL" dirty="0"/>
          </a:p>
        </p:txBody>
      </p:sp>
      <p:sp>
        <p:nvSpPr>
          <p:cNvPr id="7" name="Tytuł 3"/>
          <p:cNvSpPr txBox="1">
            <a:spLocks/>
          </p:cNvSpPr>
          <p:nvPr/>
        </p:nvSpPr>
        <p:spPr>
          <a:xfrm>
            <a:off x="1907704" y="332656"/>
            <a:ext cx="7844408" cy="72008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vert="horz" anchor="b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OFERTA INWESTYCYJNA</a:t>
            </a:r>
            <a:endParaRPr kumimoji="0" lang="pl-PL" sz="4400" b="1" i="0" u="none" strike="noStrike" kern="1200" cap="none" spc="0" normalizeH="0" baseline="0" noProof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Obraz 7" descr="Obraz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1571612"/>
            <a:ext cx="2951460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914" name="Picture 2" descr="C:\Users\mateusz_gregorczyk\AppData\Local\Microsoft\Windows\Temporary Internet Files\Content.IE5\KF3R4Q28\IMG_13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3714752"/>
            <a:ext cx="2643206" cy="1810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 txBox="1">
            <a:spLocks/>
          </p:cNvSpPr>
          <p:nvPr/>
        </p:nvSpPr>
        <p:spPr>
          <a:xfrm>
            <a:off x="1907704" y="332656"/>
            <a:ext cx="7844408" cy="72008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vert="horz" anchor="b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OFERTA INWESTYCYJNA</a:t>
            </a:r>
            <a:endParaRPr kumimoji="0" lang="pl-PL" sz="4400" b="1" i="0" u="none" strike="noStrike" kern="1200" cap="none" spc="0" normalizeH="0" baseline="0" noProof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14282" y="1071546"/>
            <a:ext cx="7056784" cy="2839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Oferta nr 3:</a:t>
            </a:r>
          </a:p>
          <a:p>
            <a:pPr>
              <a:lnSpc>
                <a:spcPct val="150000"/>
              </a:lnSpc>
            </a:pPr>
            <a: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Obszary rewitalizacyjne w miejscowości Janików: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Położenie: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Janików – 5 km od centrum miasta Kozienice,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Powierzchnia: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 ha,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Własność: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Skarb Państwa – użytkownik wieczysty Gmina Kozienice,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Orientacyjna cena gruntu: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do negocjacji,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Infrastruktura: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kompletne wyposażenie infrastrukturalne,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Przeznaczenie: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działalność handlowa, usługowa.</a:t>
            </a:r>
            <a:endParaRPr lang="pl-PL" sz="1400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3714752"/>
            <a:ext cx="4225349" cy="2462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 txBox="1">
            <a:spLocks/>
          </p:cNvSpPr>
          <p:nvPr/>
        </p:nvSpPr>
        <p:spPr>
          <a:xfrm>
            <a:off x="1907704" y="332656"/>
            <a:ext cx="7844408" cy="72008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vert="horz" anchor="b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OFERTA INWESTYCYJNA</a:t>
            </a:r>
            <a:endParaRPr kumimoji="0" lang="pl-PL" sz="4400" b="1" i="0" u="none" strike="noStrike" kern="1200" cap="none" spc="0" normalizeH="0" baseline="0" noProof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42844" y="1285860"/>
            <a:ext cx="7643866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Oferta nr 4:</a:t>
            </a:r>
          </a:p>
          <a:p>
            <a:pPr>
              <a:lnSpc>
                <a:spcPct val="150000"/>
              </a:lnSpc>
            </a:pPr>
            <a: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Tereny w miejscowości Nowiny: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Położenie: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Nowiny – 2 km od centrum </a:t>
            </a:r>
            <a:b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     miasta Kozienice.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Powierzchnia: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 ha,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Własność: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Gmina Kozienice,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Orientacyjna cena gruntu: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do negocjacji,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Infrastruktura: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kompletne wyposażenie </a:t>
            </a:r>
            <a:b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            infrastrukturalne,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Przeznaczenie: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działalność przemysłowa, </a:t>
            </a:r>
            <a:b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             obiekty produkcyjne, składy, </a:t>
            </a:r>
            <a:b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             magazyny,  hurtownie </a:t>
            </a:r>
            <a:b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             bądź usługi nieuciążliwe.</a:t>
            </a:r>
          </a:p>
          <a:p>
            <a:pPr>
              <a:lnSpc>
                <a:spcPct val="150000"/>
              </a:lnSpc>
            </a:pPr>
            <a:endParaRPr lang="pl-PL" sz="1400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Picture 2" descr="C:\Users\aleksandra_popis\Desktop\PK\PK. 2014\PK.7322\grunt\oferta nr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1500174"/>
            <a:ext cx="4824282" cy="2732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 txBox="1">
            <a:spLocks/>
          </p:cNvSpPr>
          <p:nvPr/>
        </p:nvSpPr>
        <p:spPr>
          <a:xfrm>
            <a:off x="1907704" y="332656"/>
            <a:ext cx="7844408" cy="72008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vert="horz" anchor="b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OFERTA INWESTYCYJNA</a:t>
            </a:r>
            <a:endParaRPr kumimoji="0" lang="pl-PL" sz="4400" b="1" i="0" u="none" strike="noStrike" kern="1200" cap="none" spc="0" normalizeH="0" baseline="0" noProof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42844" y="1214422"/>
            <a:ext cx="7749504" cy="503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Oferta nr 5:</a:t>
            </a:r>
          </a:p>
          <a:p>
            <a:pPr>
              <a:lnSpc>
                <a:spcPct val="150000"/>
              </a:lnSpc>
            </a:pPr>
            <a: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Budowa mieszkań wielorodzinnych </a:t>
            </a:r>
            <a:b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na Osiedlu Polesie w Kozienicach: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Położenie: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Kozienice – 1 km od centrum miasta,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Powierzchnia: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6289 </a:t>
            </a:r>
            <a:r>
              <a:rPr lang="pl-PL" sz="1400" b="1" dirty="0" err="1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m²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Własność: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Gmina Kozienice,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Orientacyjna cena gruntu: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do negocjacji,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Infrastruktura: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kompletne wyposażenie </a:t>
            </a:r>
          </a:p>
          <a:p>
            <a:pPr>
              <a:lnSpc>
                <a:spcPct val="200000"/>
              </a:lnSpc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            infrastrukturalne,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Przeznaczenie: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zabudowa mieszkaniowa </a:t>
            </a:r>
          </a:p>
          <a:p>
            <a:pPr>
              <a:lnSpc>
                <a:spcPct val="200000"/>
              </a:lnSpc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             wielorodzinna.</a:t>
            </a:r>
          </a:p>
          <a:p>
            <a:pPr>
              <a:lnSpc>
                <a:spcPct val="150000"/>
              </a:lnSpc>
            </a:pPr>
            <a:endParaRPr lang="pl-PL" sz="1400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285860"/>
            <a:ext cx="4143404" cy="2826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 txBox="1">
            <a:spLocks/>
          </p:cNvSpPr>
          <p:nvPr/>
        </p:nvSpPr>
        <p:spPr>
          <a:xfrm>
            <a:off x="1907704" y="332656"/>
            <a:ext cx="7844408" cy="72008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vert="horz" anchor="b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OFERTA INWESTYCYJNA</a:t>
            </a:r>
            <a:endParaRPr kumimoji="0" lang="pl-PL" sz="4400" b="1" i="0" u="none" strike="noStrike" kern="1200" cap="none" spc="0" normalizeH="0" baseline="0" noProof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42844" y="1214422"/>
            <a:ext cx="5357850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Oferta nr 6:</a:t>
            </a:r>
          </a:p>
          <a:p>
            <a:pPr>
              <a:lnSpc>
                <a:spcPct val="150000"/>
              </a:lnSpc>
            </a:pPr>
            <a: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Teren </a:t>
            </a:r>
            <a:r>
              <a:rPr lang="pl-PL" sz="1700" b="1" u="sng" dirty="0" err="1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H+H</a:t>
            </a:r>
            <a: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Polska Sp. z o.o.</a:t>
            </a:r>
            <a:b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– Grupa </a:t>
            </a:r>
            <a:r>
              <a:rPr lang="pl-PL" sz="1700" b="1" u="sng" dirty="0" err="1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Prefabet</a:t>
            </a:r>
            <a: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S.A.: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Położenie: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Świerże Górne, sąsiedztwo </a:t>
            </a:r>
          </a:p>
          <a:p>
            <a:pPr>
              <a:lnSpc>
                <a:spcPct val="200000"/>
              </a:lnSpc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     Enea Wytwarzanie Sp. z o.o.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Powierzchnia: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11,708 ha,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Własność: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użytkownik wieczysty – </a:t>
            </a:r>
            <a:r>
              <a:rPr lang="pl-PL" sz="1400" b="1" dirty="0" err="1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H+H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Polska Sp. z o.o.,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Wyposażenie: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maszyny i urządzenia techniczne zakładu 	           produkcji bloczków i płytek,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Infrastruktura: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kompletne wyposażenie </a:t>
            </a:r>
          </a:p>
          <a:p>
            <a:pPr>
              <a:lnSpc>
                <a:spcPct val="200000"/>
              </a:lnSpc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            infrastrukturalne,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Przeznaczenie: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obszar przemysłowy.</a:t>
            </a:r>
          </a:p>
          <a:p>
            <a:pPr>
              <a:lnSpc>
                <a:spcPct val="150000"/>
              </a:lnSpc>
            </a:pPr>
            <a:endParaRPr lang="pl-PL" sz="1400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1071546"/>
            <a:ext cx="4719032" cy="2818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 txBox="1">
            <a:spLocks/>
          </p:cNvSpPr>
          <p:nvPr/>
        </p:nvSpPr>
        <p:spPr>
          <a:xfrm>
            <a:off x="1907704" y="332656"/>
            <a:ext cx="7844408" cy="72008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vert="horz" anchor="b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OFERTA INWESTYCYJNA</a:t>
            </a:r>
            <a:endParaRPr kumimoji="0" lang="pl-PL" sz="4400" b="1" i="0" u="none" strike="noStrike" kern="1200" cap="none" spc="0" normalizeH="0" baseline="0" noProof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214282" y="1071546"/>
            <a:ext cx="67687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Oferta nr 7:</a:t>
            </a:r>
          </a:p>
          <a:p>
            <a:pPr>
              <a:lnSpc>
                <a:spcPct val="150000"/>
              </a:lnSpc>
            </a:pPr>
            <a:r>
              <a:rPr lang="pl-PL" sz="1700" b="1" u="sng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Obiekty przemysłowe byłej fabryki mebli w Kozienicach: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Położenie: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Kozienice – 1 km od centrum miasta,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Powierzchnia: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7,27 ha,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Własność: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Skarb Państwa – użytkownik wieczysty „SAGA” Sp. z o.o.,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Orientacyjna cena gruntu: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do negocjacji, 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Infrastruktura: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kompletne wyposażenie infrastrukturalne,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l-PL" sz="14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Przeznaczenie:  </a:t>
            </a:r>
            <a:r>
              <a:rPr lang="pl-PL" sz="1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działalność produkcyjna, usługowa, handlowa.</a:t>
            </a:r>
          </a:p>
          <a:p>
            <a:pPr>
              <a:lnSpc>
                <a:spcPct val="150000"/>
              </a:lnSpc>
            </a:pPr>
            <a:endParaRPr lang="pl-PL" sz="1400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357694"/>
            <a:ext cx="3329733" cy="2220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1500174"/>
            <a:ext cx="2857488" cy="1952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2061</TotalTime>
  <Words>203</Words>
  <Application>Microsoft Office PowerPoint</Application>
  <PresentationFormat>Pokaz na ekranie (4:3)</PresentationFormat>
  <Paragraphs>70</Paragraphs>
  <Slides>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Hol</vt:lpstr>
      <vt:lpstr>GMINA KOZIENICE</vt:lpstr>
      <vt:lpstr>Slajd 2</vt:lpstr>
      <vt:lpstr>Slajd 3</vt:lpstr>
      <vt:lpstr>Slajd 4</vt:lpstr>
      <vt:lpstr>Slajd 5</vt:lpstr>
      <vt:lpstr>Slajd 6</vt:lpstr>
      <vt:lpstr>Slajd 7</vt:lpstr>
      <vt:lpstr>Slajd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Aleksandra Popis</dc:creator>
  <cp:lastModifiedBy>mateusz_gregorczyk</cp:lastModifiedBy>
  <cp:revision>205</cp:revision>
  <dcterms:created xsi:type="dcterms:W3CDTF">2014-07-02T06:23:29Z</dcterms:created>
  <dcterms:modified xsi:type="dcterms:W3CDTF">2015-06-03T13:01:21Z</dcterms:modified>
</cp:coreProperties>
</file>